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15" r:id="rId2"/>
    <p:sldId id="314" r:id="rId3"/>
    <p:sldId id="278" r:id="rId4"/>
    <p:sldId id="303" r:id="rId5"/>
    <p:sldId id="304" r:id="rId6"/>
    <p:sldId id="305" r:id="rId7"/>
    <p:sldId id="306" r:id="rId8"/>
    <p:sldId id="272" r:id="rId9"/>
    <p:sldId id="273" r:id="rId10"/>
    <p:sldId id="320" r:id="rId11"/>
    <p:sldId id="321" r:id="rId12"/>
    <p:sldId id="322" r:id="rId13"/>
    <p:sldId id="323" r:id="rId14"/>
    <p:sldId id="324" r:id="rId15"/>
    <p:sldId id="325" r:id="rId16"/>
    <p:sldId id="275" r:id="rId17"/>
    <p:sldId id="276" r:id="rId18"/>
    <p:sldId id="279" r:id="rId19"/>
    <p:sldId id="280" r:id="rId20"/>
    <p:sldId id="281" r:id="rId21"/>
    <p:sldId id="302" r:id="rId22"/>
    <p:sldId id="287" r:id="rId23"/>
    <p:sldId id="307" r:id="rId24"/>
    <p:sldId id="316" r:id="rId25"/>
    <p:sldId id="317" r:id="rId26"/>
    <p:sldId id="318" r:id="rId27"/>
    <p:sldId id="319" r:id="rId28"/>
    <p:sldId id="289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30" r:id="rId40"/>
    <p:sldId id="331" r:id="rId41"/>
    <p:sldId id="333" r:id="rId42"/>
    <p:sldId id="332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06" autoAdjust="0"/>
  </p:normalViewPr>
  <p:slideViewPr>
    <p:cSldViewPr>
      <p:cViewPr>
        <p:scale>
          <a:sx n="60" d="100"/>
          <a:sy n="60" d="100"/>
        </p:scale>
        <p:origin x="-79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CF22E-1A03-4545-8D9D-799FCC40A356}" type="datetimeFigureOut">
              <a:rPr lang="ru-RU" smtClean="0"/>
              <a:t>21.10.2012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14656-DCF9-4DF7-B567-D215099E982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896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14656-DCF9-4DF7-B567-D215099E982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589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14656-DCF9-4DF7-B567-D215099E982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492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14656-DCF9-4DF7-B567-D215099E982F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568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14656-DCF9-4DF7-B567-D215099E982F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91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B99A-EABA-473E-89A2-37E6C806FDD1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93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F0DA-3392-49B0-BFC6-F655E302C0ED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59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80D1-1459-467D-ACBC-9C7DFD015463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12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74D-895F-43E4-B3D5-146198DB5AD1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07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BF13-588F-4761-88EE-CD2CB794C258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65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3E69-9F69-418F-B8DA-08569372F929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511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5616-9A3E-4AAF-9C3E-F03A86142B03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613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33FB1-7857-4D31-9E5C-C3A5FF49184B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673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34FE-B429-41CA-BEA1-1358F63E6D4C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21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BBDF-CD72-42C5-A722-9FAEB94B0226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22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BDF0-7390-4ED2-B2FD-D0BA47956DB0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7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ED6ED-3D63-449A-BC78-D919F94E425A}" type="datetime1">
              <a:rPr lang="ru-RU" smtClean="0"/>
              <a:t>21.10.2012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ECCA-3F12-4D3F-8EBC-17D8C94AD1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18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err="1">
                <a:solidFill>
                  <a:srgbClr val="FF0000"/>
                </a:solidFill>
              </a:rPr>
              <a:t>Алкадиены</a:t>
            </a:r>
            <a:r>
              <a:rPr lang="ru-RU" sz="7200" b="1" dirty="0">
                <a:solidFill>
                  <a:srgbClr val="FF0000"/>
                </a:solidFill>
              </a:rPr>
              <a:t>. Каучуки.</a:t>
            </a:r>
            <a:br>
              <a:rPr lang="ru-RU" sz="7200" b="1" dirty="0">
                <a:solidFill>
                  <a:srgbClr val="FF0000"/>
                </a:solidFill>
              </a:rPr>
            </a:b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12528" y="0"/>
            <a:ext cx="7931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Московская </a:t>
            </a:r>
            <a:r>
              <a:rPr lang="ru-RU" b="1" dirty="0">
                <a:solidFill>
                  <a:srgbClr val="0070C0"/>
                </a:solidFill>
              </a:rPr>
              <a:t>областная общеобразовательная </a:t>
            </a:r>
            <a:r>
              <a:rPr lang="ru-RU" b="1" dirty="0" smtClean="0">
                <a:solidFill>
                  <a:srgbClr val="0070C0"/>
                </a:solidFill>
              </a:rPr>
              <a:t>школа-интернат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с </a:t>
            </a:r>
            <a:r>
              <a:rPr lang="ru-RU" b="1" dirty="0">
                <a:solidFill>
                  <a:srgbClr val="0070C0"/>
                </a:solidFill>
              </a:rPr>
              <a:t>первоначальной летной </a:t>
            </a:r>
            <a:r>
              <a:rPr lang="ru-RU" b="1" dirty="0" smtClean="0">
                <a:solidFill>
                  <a:srgbClr val="0070C0"/>
                </a:solidFill>
              </a:rPr>
              <a:t>подготовкой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имени </a:t>
            </a:r>
            <a:r>
              <a:rPr lang="ru-RU" b="1" dirty="0">
                <a:solidFill>
                  <a:srgbClr val="0070C0"/>
                </a:solidFill>
              </a:rPr>
              <a:t>трижды Героя Советского Союза А.И. </a:t>
            </a:r>
            <a:r>
              <a:rPr lang="ru-RU" b="1" dirty="0" err="1">
                <a:solidFill>
                  <a:srgbClr val="0070C0"/>
                </a:solidFill>
              </a:rPr>
              <a:t>Покрышкина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74309" y="6333681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Монино, 2012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79715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Учитель: Ильина Светлана Ивановна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5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2764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«Визитная карточка»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453336"/>
            <a:ext cx="576064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10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85082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4896544" cy="13247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8800" b="1" dirty="0" smtClean="0">
                <a:solidFill>
                  <a:srgbClr val="FF0000"/>
                </a:solidFill>
              </a:rPr>
              <a:t>АЛКАНЫ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267744" y="2636912"/>
            <a:ext cx="4968552" cy="1324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8800" b="1" dirty="0" smtClean="0">
                <a:solidFill>
                  <a:srgbClr val="FFFF00"/>
                </a:solidFill>
              </a:rPr>
              <a:t>АЛКЕНЫ</a:t>
            </a:r>
            <a:endParaRPr lang="ru-RU" sz="8800" b="1" dirty="0">
              <a:solidFill>
                <a:srgbClr val="FFFF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23928" y="4941168"/>
            <a:ext cx="4680520" cy="1324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8800" b="1" dirty="0" smtClean="0">
                <a:solidFill>
                  <a:srgbClr val="00B050"/>
                </a:solidFill>
              </a:rPr>
              <a:t>АЛКИНЫ</a:t>
            </a:r>
            <a:endParaRPr lang="ru-RU" sz="8800" b="1" dirty="0">
              <a:solidFill>
                <a:srgbClr val="00B050"/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453336"/>
            <a:ext cx="576064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11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27934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496" y="260648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3200" b="1" dirty="0" smtClean="0"/>
              <a:t>1. Углеводород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980728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2. Предельный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764105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3. Длина С-С связи 0,120 </a:t>
            </a:r>
            <a:r>
              <a:rPr lang="ru-RU" sz="3200" b="1" dirty="0" err="1" smtClean="0"/>
              <a:t>нм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2628201"/>
            <a:ext cx="9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4. Метан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3492297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5. Непредельный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4284385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6. В молекуле только </a:t>
            </a:r>
            <a:r>
              <a:rPr lang="el-GR" sz="3200" b="1" dirty="0" smtClean="0"/>
              <a:t>δ</a:t>
            </a:r>
            <a:r>
              <a:rPr lang="ru-RU" sz="3200" b="1" dirty="0" smtClean="0"/>
              <a:t>-связи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508808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7. В молекуле 1 </a:t>
            </a:r>
            <a:r>
              <a:rPr lang="el-GR" sz="3200" b="1" dirty="0" smtClean="0"/>
              <a:t>π</a:t>
            </a:r>
            <a:r>
              <a:rPr lang="ru-RU" sz="3200" b="1" dirty="0" smtClean="0"/>
              <a:t>-связь</a:t>
            </a:r>
            <a:endParaRPr lang="ru-RU" sz="3200" b="1" dirty="0"/>
          </a:p>
          <a:p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5940569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8</a:t>
            </a:r>
            <a:r>
              <a:rPr lang="ru-RU" sz="3200" b="1" dirty="0" smtClean="0"/>
              <a:t>. Валентный угол 180</a:t>
            </a:r>
            <a:r>
              <a:rPr lang="ru-RU" sz="3200" b="1" baseline="30000" dirty="0" smtClean="0"/>
              <a:t>0</a:t>
            </a:r>
            <a:endParaRPr lang="ru-RU" sz="3200" b="1" baseline="30000" dirty="0"/>
          </a:p>
        </p:txBody>
      </p:sp>
      <p:sp>
        <p:nvSpPr>
          <p:cNvPr id="1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453336"/>
            <a:ext cx="576064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12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392883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496" y="260648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3200" b="1" dirty="0" smtClean="0"/>
              <a:t>9. </a:t>
            </a:r>
            <a:r>
              <a:rPr lang="ru-RU" sz="3200" b="1" dirty="0" err="1" smtClean="0"/>
              <a:t>Гексан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980728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10. Валентный угол 120</a:t>
            </a:r>
            <a:r>
              <a:rPr lang="ru-RU" sz="3200" b="1" baseline="30000" dirty="0" smtClean="0"/>
              <a:t>0</a:t>
            </a:r>
            <a:endParaRPr lang="ru-RU" sz="3200" baseline="30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764105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11. Характерна межклассовая изомерия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2628201"/>
            <a:ext cx="9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12. Родовой суффикс «АН»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3492297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13. Характерны реакции полимеризации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4284385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14. Длина С-С связи 0,134 </a:t>
            </a:r>
            <a:r>
              <a:rPr lang="ru-RU" sz="3200" b="1" dirty="0" err="1" smtClean="0"/>
              <a:t>нм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508808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15. Качественная реакция – обесцвечивание бромной воды</a:t>
            </a:r>
            <a:endParaRPr lang="ru-RU" sz="3200" b="1" dirty="0"/>
          </a:p>
        </p:txBody>
      </p:sp>
      <p:sp>
        <p:nvSpPr>
          <p:cNvPr id="1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453336"/>
            <a:ext cx="576064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13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26172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496" y="260648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3200" b="1" dirty="0" smtClean="0"/>
              <a:t>16. Валентный угол 109</a:t>
            </a:r>
            <a:r>
              <a:rPr lang="ru-RU" sz="3200" b="1" baseline="30000" dirty="0" smtClean="0"/>
              <a:t>0</a:t>
            </a:r>
            <a:r>
              <a:rPr lang="ru-RU" sz="3200" b="1" dirty="0"/>
              <a:t> </a:t>
            </a:r>
            <a:r>
              <a:rPr lang="ru-RU" sz="3200" b="1" dirty="0" smtClean="0"/>
              <a:t>28 мин.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980728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17. В молекуле имеется 2 </a:t>
            </a:r>
            <a:r>
              <a:rPr lang="el-GR" sz="3200" b="1" dirty="0" smtClean="0"/>
              <a:t>π</a:t>
            </a:r>
            <a:r>
              <a:rPr lang="ru-RU" sz="3200" b="1" dirty="0" smtClean="0"/>
              <a:t>-связи</a:t>
            </a:r>
            <a:endParaRPr lang="ru-RU" sz="3200" baseline="30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764105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18. Ацетилен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2628201"/>
            <a:ext cx="9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19. Характерна реакция галогенирования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3492297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20. Родовой суффикс «ЕН»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4284385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21. Характерна геометрическая изомерия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508808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22. Качественная реакция – обесцвечивание раствора </a:t>
            </a:r>
            <a:r>
              <a:rPr lang="en-US" sz="3200" b="1" dirty="0" smtClean="0"/>
              <a:t>KMn0</a:t>
            </a:r>
            <a:r>
              <a:rPr lang="en-US" sz="3200" b="1" baseline="-25000" dirty="0" smtClean="0"/>
              <a:t>4</a:t>
            </a:r>
            <a:endParaRPr lang="ru-RU" sz="3200" b="1" baseline="-25000" dirty="0"/>
          </a:p>
        </p:txBody>
      </p:sp>
      <p:sp>
        <p:nvSpPr>
          <p:cNvPr id="1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453336"/>
            <a:ext cx="576064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14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5245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496" y="260648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</a:t>
            </a:r>
            <a:r>
              <a:rPr lang="en-US" sz="3200" b="1" dirty="0" smtClean="0"/>
              <a:t>23</a:t>
            </a:r>
            <a:r>
              <a:rPr lang="ru-RU" sz="3200" b="1" dirty="0" smtClean="0"/>
              <a:t>. Этилен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980728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24. Характерна реакция замещения</a:t>
            </a:r>
            <a:endParaRPr lang="ru-RU" sz="3200" baseline="30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764105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25. Длина С-С связи 0,154 </a:t>
            </a:r>
            <a:r>
              <a:rPr lang="ru-RU" sz="3200" b="1" dirty="0" err="1" smtClean="0"/>
              <a:t>нм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2628201"/>
            <a:ext cx="9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26. Характерна реакция гидрирования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3492297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27. Октан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4284385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28. Характерна изомерия кратной связи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5088086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29. Родовой суффикс «ИН»</a:t>
            </a:r>
            <a:endParaRPr lang="ru-RU" sz="3200" b="1" baseline="-25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5796553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30. Характерна изомерия углеродного скелета</a:t>
            </a:r>
            <a:endParaRPr lang="ru-RU" sz="3200" b="1" baseline="-25000" dirty="0"/>
          </a:p>
        </p:txBody>
      </p:sp>
      <p:sp>
        <p:nvSpPr>
          <p:cNvPr id="1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408712"/>
            <a:ext cx="576064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15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349805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428452"/>
            <a:ext cx="9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Какое </a:t>
            </a:r>
            <a:r>
              <a:rPr lang="ru-RU" sz="3200" b="1" dirty="0">
                <a:solidFill>
                  <a:srgbClr val="FF0000"/>
                </a:solidFill>
              </a:rPr>
              <a:t>вещество находится в черном ящике? </a:t>
            </a:r>
            <a:endParaRPr lang="ru-RU" sz="3200" b="1" dirty="0" smtClean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453336"/>
            <a:ext cx="576064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16</a:t>
            </a:fld>
            <a:endParaRPr lang="ru-RU" sz="1400" i="1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Черный ящик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8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07504" y="2132856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1-я </a:t>
            </a:r>
            <a:r>
              <a:rPr lang="ru-RU" sz="2400" b="1" dirty="0"/>
              <a:t>подсказка. Относится к </a:t>
            </a:r>
            <a:r>
              <a:rPr lang="ru-RU" sz="2400" b="1" dirty="0" smtClean="0"/>
              <a:t>углеводородам </a:t>
            </a:r>
            <a:r>
              <a:rPr lang="ru-RU" sz="2400" i="1" dirty="0" smtClean="0"/>
              <a:t>(6 баллов)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2708920"/>
            <a:ext cx="8959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2-я подсказка. Это вещество синтезировал </a:t>
            </a:r>
            <a:r>
              <a:rPr lang="ru-RU" sz="2400" b="1" dirty="0" err="1"/>
              <a:t>Бертло</a:t>
            </a:r>
            <a:r>
              <a:rPr lang="ru-RU" sz="2400" b="1" dirty="0"/>
              <a:t> из </a:t>
            </a:r>
            <a:r>
              <a:rPr lang="ru-RU" sz="2400" b="1" dirty="0" smtClean="0"/>
              <a:t>сероуглерода </a:t>
            </a:r>
            <a:r>
              <a:rPr lang="ru-RU" sz="2400" i="1" dirty="0" smtClean="0"/>
              <a:t>(5 </a:t>
            </a:r>
            <a:r>
              <a:rPr lang="ru-RU" sz="2400" i="1" dirty="0"/>
              <a:t>баллов</a:t>
            </a:r>
            <a:r>
              <a:rPr lang="ru-RU" sz="2400" i="1" dirty="0" smtClean="0"/>
              <a:t>)</a:t>
            </a:r>
            <a:endParaRPr lang="ru-RU" sz="24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3645024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3-я </a:t>
            </a:r>
            <a:r>
              <a:rPr lang="ru-RU" sz="2400" b="1" dirty="0"/>
              <a:t>подсказка. Состав молекулы отвечает общей формуле </a:t>
            </a:r>
            <a:r>
              <a:rPr lang="ru-RU" sz="2400" b="1" dirty="0" smtClean="0"/>
              <a:t>С</a:t>
            </a:r>
            <a:r>
              <a:rPr lang="ru-RU" sz="2400" b="1" baseline="-25000" dirty="0" smtClean="0"/>
              <a:t>n</a:t>
            </a:r>
            <a:r>
              <a:rPr lang="ru-RU" sz="2400" b="1" dirty="0" smtClean="0"/>
              <a:t>H</a:t>
            </a:r>
            <a:r>
              <a:rPr lang="ru-RU" sz="2400" b="1" baseline="-25000" dirty="0" smtClean="0"/>
              <a:t>2n+2</a:t>
            </a:r>
            <a:r>
              <a:rPr lang="ru-RU" sz="2400" b="1" dirty="0" smtClean="0"/>
              <a:t> </a:t>
            </a:r>
            <a:r>
              <a:rPr lang="ru-RU" sz="2400" i="1" dirty="0" smtClean="0"/>
              <a:t>(4 балла)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4581128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4-я </a:t>
            </a:r>
            <a:r>
              <a:rPr lang="ru-RU" sz="2400" b="1" dirty="0"/>
              <a:t>подсказка. Газ без цвета и </a:t>
            </a:r>
            <a:r>
              <a:rPr lang="ru-RU" sz="2400" b="1" dirty="0" smtClean="0"/>
              <a:t>запаха </a:t>
            </a:r>
            <a:r>
              <a:rPr lang="ru-RU" sz="2400" i="1" dirty="0" smtClean="0"/>
              <a:t>(3 балла)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5085184"/>
            <a:ext cx="8959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5-я </a:t>
            </a:r>
            <a:r>
              <a:rPr lang="ru-RU" sz="2400" b="1" dirty="0"/>
              <a:t>подсказка. Образуется в результате разложения растительных и животных организмов без доступа воздуха, “болотный газ</a:t>
            </a:r>
            <a:r>
              <a:rPr lang="ru-RU" sz="2400" b="1" dirty="0" smtClean="0"/>
              <a:t>”</a:t>
            </a:r>
            <a:br>
              <a:rPr lang="ru-RU" sz="2400" b="1" dirty="0" smtClean="0"/>
            </a:br>
            <a:r>
              <a:rPr lang="ru-RU" sz="2400" i="1" dirty="0" smtClean="0"/>
              <a:t>(2 балла)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6279703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6-я </a:t>
            </a:r>
            <a:r>
              <a:rPr lang="ru-RU" sz="2400" b="1" dirty="0"/>
              <a:t>подсказка. Основная часть природного </a:t>
            </a:r>
            <a:r>
              <a:rPr lang="ru-RU" sz="2400" b="1" dirty="0" smtClean="0"/>
              <a:t>газа </a:t>
            </a:r>
            <a:r>
              <a:rPr lang="ru-RU" sz="2400" i="1" dirty="0" smtClean="0"/>
              <a:t>(1 балл)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2989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6" y="2132856"/>
            <a:ext cx="8964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400" b="1" dirty="0"/>
              <a:t>1-я подсказка. Молекула имеет плоское </a:t>
            </a:r>
            <a:r>
              <a:rPr lang="ru-RU" sz="2400" b="1" dirty="0" smtClean="0"/>
              <a:t>строение </a:t>
            </a:r>
            <a:r>
              <a:rPr lang="ru-RU" sz="2400" i="1" dirty="0" smtClean="0"/>
              <a:t>(6 </a:t>
            </a:r>
            <a:r>
              <a:rPr lang="ru-RU" sz="2400" i="1" dirty="0"/>
              <a:t>баллов</a:t>
            </a:r>
            <a:r>
              <a:rPr lang="ru-RU" sz="2400" i="1" dirty="0" smtClean="0"/>
              <a:t>)</a:t>
            </a:r>
            <a:endParaRPr lang="ru-RU" sz="2400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448" y="6453336"/>
            <a:ext cx="504056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17</a:t>
            </a:fld>
            <a:endParaRPr lang="ru-RU" sz="14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428452"/>
            <a:ext cx="9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 каком веществе идет речь? 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Черный ящик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sz="2200" b="1" dirty="0" smtClean="0">
                <a:solidFill>
                  <a:srgbClr val="0070C0"/>
                </a:solidFill>
              </a:rPr>
              <a:t>(вторая часть)</a:t>
            </a: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10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07504" y="2852936"/>
            <a:ext cx="8892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2-я </a:t>
            </a:r>
            <a:r>
              <a:rPr lang="ru-RU" sz="2400" b="1" dirty="0"/>
              <a:t>подсказка. Вещество обесцвечивает бромную </a:t>
            </a:r>
            <a:r>
              <a:rPr lang="ru-RU" sz="2400" b="1" dirty="0" smtClean="0"/>
              <a:t>воду</a:t>
            </a:r>
            <a:r>
              <a:rPr lang="ru-RU" sz="2400" b="1" dirty="0"/>
              <a:t> </a:t>
            </a:r>
            <a:r>
              <a:rPr lang="ru-RU" sz="2400" i="1" dirty="0" smtClean="0"/>
              <a:t>(5 баллов)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350100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3-я </a:t>
            </a:r>
            <a:r>
              <a:rPr lang="ru-RU" sz="2400" b="1" dirty="0"/>
              <a:t>подсказка. Состав молекулы отвечает формуле </a:t>
            </a:r>
            <a:r>
              <a:rPr lang="ru-RU" sz="2400" b="1" dirty="0" smtClean="0"/>
              <a:t>С</a:t>
            </a:r>
            <a:r>
              <a:rPr lang="ru-RU" sz="2400" b="1" baseline="-25000" dirty="0" smtClean="0"/>
              <a:t>n</a:t>
            </a:r>
            <a:r>
              <a:rPr lang="ru-RU" sz="2400" b="1" dirty="0" smtClean="0"/>
              <a:t>H</a:t>
            </a:r>
            <a:r>
              <a:rPr lang="ru-RU" sz="2400" b="1" baseline="-25000" dirty="0" smtClean="0"/>
              <a:t>2n-2</a:t>
            </a:r>
            <a:br>
              <a:rPr lang="ru-RU" sz="2400" b="1" baseline="-25000" dirty="0" smtClean="0"/>
            </a:br>
            <a:r>
              <a:rPr lang="ru-RU" sz="2400" i="1" dirty="0" smtClean="0"/>
              <a:t>(4 балла)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4437112"/>
            <a:ext cx="9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4-я </a:t>
            </a:r>
            <a:r>
              <a:rPr lang="ru-RU" sz="2400" b="1" dirty="0"/>
              <a:t>подсказка. Вещество вступает в реакцию </a:t>
            </a:r>
            <a:r>
              <a:rPr lang="ru-RU" sz="2400" b="1" dirty="0" err="1" smtClean="0"/>
              <a:t>Кучерова</a:t>
            </a:r>
            <a:r>
              <a:rPr lang="ru-RU" sz="2400" b="1" dirty="0" smtClean="0"/>
              <a:t> </a:t>
            </a:r>
            <a:r>
              <a:rPr lang="ru-RU" sz="2400" i="1" dirty="0" smtClean="0"/>
              <a:t>(3 балла)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5199583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5-я </a:t>
            </a:r>
            <a:r>
              <a:rPr lang="ru-RU" sz="2400" b="1" dirty="0"/>
              <a:t>подсказка. Получают карбидным </a:t>
            </a:r>
            <a:r>
              <a:rPr lang="ru-RU" sz="2400" b="1" dirty="0" smtClean="0"/>
              <a:t>способом </a:t>
            </a:r>
            <a:r>
              <a:rPr lang="ru-RU" sz="2400" i="1" dirty="0" smtClean="0"/>
              <a:t>(2 балла)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5877272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6-я </a:t>
            </a:r>
            <a:r>
              <a:rPr lang="ru-RU" sz="2400" b="1" dirty="0"/>
              <a:t>подсказка. Используют для сварки и резки </a:t>
            </a:r>
            <a:r>
              <a:rPr lang="ru-RU" sz="2400" b="1" dirty="0" smtClean="0"/>
              <a:t>металлов </a:t>
            </a:r>
          </a:p>
          <a:p>
            <a:r>
              <a:rPr lang="ru-RU" sz="2400" i="1" dirty="0" smtClean="0"/>
              <a:t>(</a:t>
            </a:r>
            <a:r>
              <a:rPr lang="ru-RU" sz="2400" i="1" dirty="0"/>
              <a:t>1</a:t>
            </a:r>
            <a:r>
              <a:rPr lang="ru-RU" sz="2400" i="1" dirty="0" smtClean="0"/>
              <a:t> балл)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4580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2" grpId="0"/>
      <p:bldP spid="13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1196752"/>
            <a:ext cx="8964488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cs typeface="Times New Roman" pitchFamily="18" charset="0"/>
              </a:rPr>
              <a:t>В банку, стоящую на окне и освещенную ярким солнечным светом ввели равное количество газообразного хлора и водорода, потом закрыли ее притертой пробкой. У ребят спросили, что дальше произойдет с этими веществами</a:t>
            </a:r>
            <a:r>
              <a:rPr lang="ru-RU" sz="2800" dirty="0" smtClean="0">
                <a:cs typeface="Times New Roman" pitchFamily="18" charset="0"/>
              </a:rPr>
              <a:t>?</a:t>
            </a:r>
          </a:p>
          <a:p>
            <a:pPr algn="just" eaLnBrk="0" hangingPunct="0">
              <a:spcBef>
                <a:spcPts val="1800"/>
              </a:spcBef>
            </a:pPr>
            <a:r>
              <a:rPr lang="ru-RU" sz="2800" b="1" i="1" dirty="0" smtClean="0">
                <a:cs typeface="Times New Roman" pitchFamily="18" charset="0"/>
              </a:rPr>
              <a:t>Олег </a:t>
            </a:r>
            <a:r>
              <a:rPr lang="ru-RU" sz="2800" b="1" i="1" dirty="0">
                <a:cs typeface="Times New Roman" pitchFamily="18" charset="0"/>
              </a:rPr>
              <a:t>ответил</a:t>
            </a:r>
            <a:r>
              <a:rPr lang="ru-RU" sz="2800" dirty="0">
                <a:cs typeface="Times New Roman" pitchFamily="18" charset="0"/>
              </a:rPr>
              <a:t>: "Водород, как более легкий газ, соберется наверху, а хлор останется внизу</a:t>
            </a:r>
            <a:r>
              <a:rPr lang="ru-RU" sz="2800" dirty="0" smtClean="0">
                <a:cs typeface="Times New Roman" pitchFamily="18" charset="0"/>
              </a:rPr>
              <a:t>".</a:t>
            </a:r>
          </a:p>
          <a:p>
            <a:pPr algn="just" eaLnBrk="0" hangingPunct="0">
              <a:spcBef>
                <a:spcPts val="1800"/>
              </a:spcBef>
            </a:pPr>
            <a:r>
              <a:rPr lang="ru-RU" sz="2800" b="1" i="1" dirty="0" smtClean="0">
                <a:cs typeface="Times New Roman" pitchFamily="18" charset="0"/>
              </a:rPr>
              <a:t>Аркадий </a:t>
            </a:r>
            <a:r>
              <a:rPr lang="ru-RU" sz="2800" b="1" i="1" dirty="0">
                <a:cs typeface="Times New Roman" pitchFamily="18" charset="0"/>
              </a:rPr>
              <a:t>сказал</a:t>
            </a:r>
            <a:r>
              <a:rPr lang="ru-RU" sz="2800" dirty="0">
                <a:cs typeface="Times New Roman" pitchFamily="18" charset="0"/>
              </a:rPr>
              <a:t>: "Часа через три газы перемешаются". </a:t>
            </a:r>
            <a:endParaRPr lang="ru-RU" sz="2800" dirty="0" smtClean="0">
              <a:cs typeface="Times New Roman" pitchFamily="18" charset="0"/>
            </a:endParaRPr>
          </a:p>
          <a:p>
            <a:pPr algn="just" eaLnBrk="0" hangingPunct="0">
              <a:spcBef>
                <a:spcPts val="1800"/>
              </a:spcBef>
            </a:pPr>
            <a:r>
              <a:rPr lang="ru-RU" sz="2800" b="1" i="1" dirty="0" smtClean="0">
                <a:cs typeface="Times New Roman" pitchFamily="18" charset="0"/>
              </a:rPr>
              <a:t>Семен </a:t>
            </a:r>
            <a:r>
              <a:rPr lang="ru-RU" sz="2800" b="1" i="1" dirty="0">
                <a:cs typeface="Times New Roman" pitchFamily="18" charset="0"/>
              </a:rPr>
              <a:t>изрек</a:t>
            </a:r>
            <a:r>
              <a:rPr lang="ru-RU" sz="2800" dirty="0">
                <a:cs typeface="Times New Roman" pitchFamily="18" charset="0"/>
              </a:rPr>
              <a:t>: "Отойдем, банка сейчас взорвется".</a:t>
            </a:r>
          </a:p>
          <a:p>
            <a:pPr algn="ctr" eaLnBrk="0" hangingPunct="0">
              <a:spcBef>
                <a:spcPts val="1800"/>
              </a:spcBef>
            </a:pPr>
            <a:r>
              <a:rPr lang="ru-RU" sz="2800" b="1" dirty="0">
                <a:solidFill>
                  <a:srgbClr val="FF0000"/>
                </a:solidFill>
                <a:cs typeface="Times New Roman" pitchFamily="18" charset="0"/>
              </a:rPr>
              <a:t>Кто прав? </a:t>
            </a:r>
          </a:p>
          <a:p>
            <a:pPr eaLnBrk="0" hangingPunct="0"/>
            <a:endParaRPr lang="ru-RU" sz="2800" dirty="0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460432" y="6453336"/>
            <a:ext cx="648072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18</a:t>
            </a:fld>
            <a:endParaRPr lang="ru-RU" sz="1400" i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244628" y="188640"/>
            <a:ext cx="7935884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Проблемная ситуация №1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омер слайда 4"/>
          <p:cNvSpPr txBox="1">
            <a:spLocks/>
          </p:cNvSpPr>
          <p:nvPr/>
        </p:nvSpPr>
        <p:spPr>
          <a:xfrm>
            <a:off x="8532440" y="6453336"/>
            <a:ext cx="576064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1FECCA-3F12-4D3F-8EBC-17D8C94AD185}" type="slidenum">
              <a:rPr lang="ru-RU" sz="1400" i="1" smtClean="0"/>
              <a:pPr/>
              <a:t>18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331504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051720" y="2317750"/>
            <a:ext cx="4800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dirty="0" smtClean="0">
                <a:solidFill>
                  <a:srgbClr val="FF0000"/>
                </a:solidFill>
              </a:rPr>
              <a:t>Семён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21509" name="Picture 5" descr="C:\Documents and Settings\ALL\Мои документы\Мои рисунки\НАУКА\lud372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140968"/>
            <a:ext cx="1454150" cy="28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453336"/>
            <a:ext cx="576064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19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77318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1484784"/>
            <a:ext cx="8686800" cy="5040560"/>
          </a:xfrm>
        </p:spPr>
        <p:txBody>
          <a:bodyPr>
            <a:noAutofit/>
          </a:bodyPr>
          <a:lstStyle/>
          <a:p>
            <a:pPr algn="l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1. Обобщить знания об </a:t>
            </a:r>
            <a:r>
              <a:rPr lang="ru-RU" b="1" dirty="0" err="1" smtClean="0">
                <a:solidFill>
                  <a:srgbClr val="0070C0"/>
                </a:solidFill>
              </a:rPr>
              <a:t>алканах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алкенах</a:t>
            </a:r>
            <a:r>
              <a:rPr lang="ru-RU" b="1" dirty="0" smtClean="0">
                <a:solidFill>
                  <a:srgbClr val="0070C0"/>
                </a:solidFill>
              </a:rPr>
              <a:t> и </a:t>
            </a:r>
            <a:r>
              <a:rPr lang="ru-RU" b="1" dirty="0" err="1" smtClean="0">
                <a:solidFill>
                  <a:srgbClr val="0070C0"/>
                </a:solidFill>
              </a:rPr>
              <a:t>алкинах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2. Ознакомиться с новым классом углеводородов – </a:t>
            </a:r>
            <a:r>
              <a:rPr lang="ru-RU" b="1" dirty="0" err="1" smtClean="0">
                <a:solidFill>
                  <a:srgbClr val="0070C0"/>
                </a:solidFill>
              </a:rPr>
              <a:t>алкадиенами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2. Изучить их: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- номенклатуру;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- химические свойства;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- применение.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b="1" i="1" smtClean="0"/>
              <a:t>2</a:t>
            </a:fld>
            <a:endParaRPr lang="ru-RU" sz="1400" b="1" i="1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5400" b="1" dirty="0" smtClean="0">
                <a:solidFill>
                  <a:srgbClr val="FF0000"/>
                </a:solidFill>
              </a:rPr>
              <a:t>Цель урока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8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6378" y="1340768"/>
            <a:ext cx="9137622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ru-RU" sz="2800" dirty="0">
                <a:cs typeface="Times New Roman" pitchFamily="18" charset="0"/>
              </a:rPr>
              <a:t>В банку с керосином бросили кусок металлического калия. Что произойдет?</a:t>
            </a:r>
          </a:p>
          <a:p>
            <a:pPr eaLnBrk="0" hangingPunct="0">
              <a:spcBef>
                <a:spcPts val="1800"/>
              </a:spcBef>
            </a:pPr>
            <a:r>
              <a:rPr lang="ru-RU" sz="2800" b="1" i="1" dirty="0">
                <a:cs typeface="Times New Roman" pitchFamily="18" charset="0"/>
              </a:rPr>
              <a:t>Олег ответил</a:t>
            </a:r>
            <a:r>
              <a:rPr lang="ru-RU" sz="2800" dirty="0">
                <a:cs typeface="Times New Roman" pitchFamily="18" charset="0"/>
              </a:rPr>
              <a:t>: "Калий - металл очень активный. Попав в керосин, он воспламенится, Будет пожар".</a:t>
            </a:r>
          </a:p>
          <a:p>
            <a:pPr eaLnBrk="0" hangingPunct="0">
              <a:spcBef>
                <a:spcPts val="1800"/>
              </a:spcBef>
            </a:pPr>
            <a:r>
              <a:rPr lang="ru-RU" sz="2800" b="1" i="1" dirty="0">
                <a:cs typeface="Times New Roman" pitchFamily="18" charset="0"/>
              </a:rPr>
              <a:t>Аркадий сказал</a:t>
            </a:r>
            <a:r>
              <a:rPr lang="ru-RU" sz="2800" dirty="0">
                <a:cs typeface="Times New Roman" pitchFamily="18" charset="0"/>
              </a:rPr>
              <a:t>: "Ничего не произойдет. Калий самовоспламеняется в воздухе. Его до банки не донесут - сгорит". </a:t>
            </a:r>
          </a:p>
          <a:p>
            <a:pPr eaLnBrk="0" hangingPunct="0">
              <a:spcBef>
                <a:spcPts val="1800"/>
              </a:spcBef>
            </a:pPr>
            <a:r>
              <a:rPr lang="ru-RU" sz="2800" b="1" i="1" dirty="0">
                <a:cs typeface="Times New Roman" pitchFamily="18" charset="0"/>
              </a:rPr>
              <a:t>Семен произнес</a:t>
            </a:r>
            <a:r>
              <a:rPr lang="ru-RU" sz="2800" dirty="0">
                <a:cs typeface="Times New Roman" pitchFamily="18" charset="0"/>
              </a:rPr>
              <a:t>: "Металл упадет на дно и останется лежать там".</a:t>
            </a:r>
          </a:p>
          <a:p>
            <a:pPr algn="ctr" eaLnBrk="0" hangingPunct="0">
              <a:spcBef>
                <a:spcPts val="1800"/>
              </a:spcBef>
            </a:pPr>
            <a:r>
              <a:rPr lang="ru-RU" sz="2800" b="1" dirty="0">
                <a:solidFill>
                  <a:srgbClr val="FF0000"/>
                </a:solidFill>
                <a:cs typeface="Times New Roman" pitchFamily="18" charset="0"/>
              </a:rPr>
              <a:t>Кто прав? </a:t>
            </a:r>
            <a:endParaRPr lang="ru-RU" sz="2800" dirty="0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20</a:t>
            </a:fld>
            <a:endParaRPr lang="ru-RU" sz="1400" i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244628" y="188640"/>
            <a:ext cx="7935884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Проблемная ситуация №2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9" name="Picture 2" descr="МООШИ с ПЛ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59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051720" y="2317750"/>
            <a:ext cx="4800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dirty="0" smtClean="0">
                <a:solidFill>
                  <a:srgbClr val="FF0000"/>
                </a:solidFill>
              </a:rPr>
              <a:t>Семён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820472" y="6453336"/>
            <a:ext cx="288032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21</a:t>
            </a:fld>
            <a:endParaRPr lang="ru-RU" sz="1400" i="1" dirty="0"/>
          </a:p>
        </p:txBody>
      </p:sp>
      <p:pic>
        <p:nvPicPr>
          <p:cNvPr id="6" name="Picture 5" descr="C:\Documents and Settings\ALL\Мои документы\Мои рисунки\анимашки к  игре\lud37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656" y="3279576"/>
            <a:ext cx="2704728" cy="252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59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22</a:t>
            </a:fld>
            <a:endParaRPr lang="ru-RU" sz="1400" i="1" dirty="0"/>
          </a:p>
        </p:txBody>
      </p:sp>
      <p:pic>
        <p:nvPicPr>
          <p:cNvPr id="16386" name="Picture 2" descr="http://t3.gstatic.com/images?q=tbn:ANd9GcQOen4PMtmJqFPep696gvQ7G4uJGjnvh81mOqj59mVwz0-fXe7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4761993" cy="453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МООШИ с ПЛ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817617"/>
            <a:ext cx="1944216" cy="185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995936" y="3501008"/>
            <a:ext cx="4608512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</a:pPr>
            <a:r>
              <a:rPr lang="ru-RU" sz="5400" b="1" dirty="0" smtClean="0">
                <a:solidFill>
                  <a:srgbClr val="0070C0"/>
                </a:solidFill>
              </a:rPr>
              <a:t>Поздравляем </a:t>
            </a:r>
          </a:p>
          <a:p>
            <a:pPr algn="r">
              <a:spcBef>
                <a:spcPts val="1200"/>
              </a:spcBef>
            </a:pPr>
            <a:r>
              <a:rPr lang="ru-RU" sz="5400" b="1" dirty="0" smtClean="0">
                <a:solidFill>
                  <a:srgbClr val="0070C0"/>
                </a:solidFill>
              </a:rPr>
              <a:t>победителей!</a:t>
            </a:r>
            <a:endParaRPr lang="ru-RU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24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6512" y="3501008"/>
            <a:ext cx="9144000" cy="108012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7200" b="1" dirty="0" err="1" smtClean="0">
                <a:solidFill>
                  <a:srgbClr val="FF0000"/>
                </a:solidFill>
              </a:rPr>
              <a:t>Алкадиены</a:t>
            </a:r>
            <a:r>
              <a:rPr lang="ru-RU" sz="7200" b="1" dirty="0" smtClean="0">
                <a:solidFill>
                  <a:srgbClr val="FF0000"/>
                </a:solidFill>
              </a:rPr>
              <a:t> –</a:t>
            </a:r>
            <a:r>
              <a:rPr lang="ru-RU" sz="7200" b="1" dirty="0" smtClean="0">
                <a:solidFill>
                  <a:srgbClr val="0070C0"/>
                </a:solidFill>
              </a:rPr>
              <a:t/>
            </a:r>
            <a:br>
              <a:rPr lang="ru-RU" sz="7200" b="1" dirty="0" smtClean="0">
                <a:solidFill>
                  <a:srgbClr val="0070C0"/>
                </a:solidFill>
              </a:rPr>
            </a:br>
            <a:r>
              <a:rPr lang="ru-RU" sz="7200" b="1" dirty="0" smtClean="0">
                <a:solidFill>
                  <a:srgbClr val="0070C0"/>
                </a:solidFill>
              </a:rPr>
              <a:t> </a:t>
            </a:r>
            <a:r>
              <a:rPr lang="ru-RU" sz="4000" b="1" dirty="0"/>
              <a:t>непредельные органические вещества, имеющие две двойные связи и общую формулу С</a:t>
            </a:r>
            <a:r>
              <a:rPr lang="en-US" sz="4000" b="1" baseline="-25000" dirty="0"/>
              <a:t>n</a:t>
            </a:r>
            <a:r>
              <a:rPr lang="en-US" sz="4000" b="1" dirty="0"/>
              <a:t>H</a:t>
            </a:r>
            <a:r>
              <a:rPr lang="en-US" sz="4000" b="1" baseline="-25000" dirty="0"/>
              <a:t>2n-2</a:t>
            </a:r>
            <a:r>
              <a:rPr lang="en-US" sz="4000" b="1" dirty="0"/>
              <a:t> 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/>
              <a:t> </a:t>
            </a:r>
            <a:r>
              <a:rPr lang="en-US" sz="4000" dirty="0"/>
              <a:t>            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b="1" dirty="0"/>
              <a:t>C</a:t>
            </a:r>
            <a:r>
              <a:rPr lang="ru-RU" sz="4000" b="1" dirty="0"/>
              <a:t>Н2</a:t>
            </a:r>
            <a:r>
              <a:rPr lang="en-US" sz="4000" b="1" dirty="0"/>
              <a:t> = C</a:t>
            </a:r>
            <a:r>
              <a:rPr lang="ru-RU" sz="4000" b="1" dirty="0"/>
              <a:t>Н</a:t>
            </a:r>
            <a:r>
              <a:rPr lang="en-US" sz="4000" b="1" dirty="0"/>
              <a:t> – C</a:t>
            </a:r>
            <a:r>
              <a:rPr lang="ru-RU" sz="4000" b="1" dirty="0"/>
              <a:t>Н2</a:t>
            </a:r>
            <a:r>
              <a:rPr lang="en-US" sz="4000" b="1" dirty="0"/>
              <a:t> – C</a:t>
            </a:r>
            <a:r>
              <a:rPr lang="ru-RU" sz="4000" b="1" dirty="0"/>
              <a:t>Н</a:t>
            </a:r>
            <a:r>
              <a:rPr lang="en-US" sz="4000" b="1" dirty="0"/>
              <a:t> = C</a:t>
            </a:r>
            <a:r>
              <a:rPr lang="ru-RU" sz="4000" b="1" dirty="0" smtClean="0"/>
              <a:t>Н2</a:t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i="1" dirty="0" err="1" smtClean="0">
                <a:latin typeface="Franklin Gothic Book" pitchFamily="34" charset="0"/>
              </a:rPr>
              <a:t>пентадиен</a:t>
            </a:r>
            <a:r>
              <a:rPr lang="ru-RU" sz="4000" i="1" dirty="0" smtClean="0">
                <a:latin typeface="Franklin Gothic Book" pitchFamily="34" charset="0"/>
              </a:rPr>
              <a:t> </a:t>
            </a:r>
            <a:r>
              <a:rPr lang="ru-RU" sz="4000" i="1" dirty="0">
                <a:latin typeface="Franklin Gothic Book" pitchFamily="34" charset="0"/>
              </a:rPr>
              <a:t>1,4</a:t>
            </a:r>
            <a:r>
              <a:rPr lang="ru-RU" sz="24900" i="1" dirty="0">
                <a:latin typeface="Franklin Gothic Book" pitchFamily="34" charset="0"/>
              </a:rPr>
              <a:t/>
            </a:r>
            <a:br>
              <a:rPr lang="ru-RU" sz="24900" i="1" dirty="0">
                <a:latin typeface="Franklin Gothic Book" pitchFamily="34" charset="0"/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 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b="1" i="1" smtClean="0"/>
              <a:t>23</a:t>
            </a:fld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39185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108012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0070C0"/>
                </a:solidFill>
              </a:rPr>
              <a:t>Номенклатура </a:t>
            </a:r>
            <a:r>
              <a:rPr lang="ru-RU" sz="7200" b="1" dirty="0" err="1" smtClean="0">
                <a:solidFill>
                  <a:srgbClr val="0070C0"/>
                </a:solidFill>
              </a:rPr>
              <a:t>алкадиенов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b="1" i="1" smtClean="0"/>
              <a:t>24</a:t>
            </a:fld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19089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108012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0070C0"/>
                </a:solidFill>
              </a:rPr>
              <a:t>Строение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b="1" i="1" smtClean="0"/>
              <a:t>25</a:t>
            </a:fld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11473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108012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0070C0"/>
                </a:solidFill>
              </a:rPr>
              <a:t>Химические</a:t>
            </a:r>
            <a:br>
              <a:rPr lang="ru-RU" sz="7200" b="1" dirty="0" smtClean="0">
                <a:solidFill>
                  <a:srgbClr val="0070C0"/>
                </a:solidFill>
              </a:rPr>
            </a:br>
            <a:r>
              <a:rPr lang="ru-RU" sz="7200" b="1" dirty="0" smtClean="0">
                <a:solidFill>
                  <a:srgbClr val="0070C0"/>
                </a:solidFill>
              </a:rPr>
              <a:t>свойства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b="1" i="1" smtClean="0"/>
              <a:t>26</a:t>
            </a:fld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409301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108012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0070C0"/>
                </a:solidFill>
              </a:rPr>
              <a:t>История открытия</a:t>
            </a:r>
            <a:br>
              <a:rPr lang="ru-RU" sz="7200" b="1" dirty="0" smtClean="0">
                <a:solidFill>
                  <a:srgbClr val="0070C0"/>
                </a:solidFill>
              </a:rPr>
            </a:br>
            <a:r>
              <a:rPr lang="ru-RU" sz="7200" b="1" dirty="0" smtClean="0">
                <a:solidFill>
                  <a:srgbClr val="0070C0"/>
                </a:solidFill>
              </a:rPr>
              <a:t>и применение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b="1" i="1" smtClean="0"/>
              <a:t>27</a:t>
            </a:fld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33924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56" y="836712"/>
            <a:ext cx="91440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Участники первой экспедиции </a:t>
            </a:r>
            <a:r>
              <a:rPr lang="ru-RU" b="1" dirty="0" smtClean="0"/>
              <a:t>Колумба </a:t>
            </a:r>
            <a:r>
              <a:rPr lang="ru-RU" dirty="0" smtClean="0"/>
              <a:t>видели у индейцев мячи, которые скакали как живые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37098056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988840"/>
            <a:ext cx="733425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28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3610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3672937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1214438"/>
            <a:ext cx="4656138" cy="5246687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29</a:t>
            </a:fld>
            <a:endParaRPr lang="ru-RU" sz="1400" i="1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Гевея бразильская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8" name="Picture 2" descr="МООШИ с ПЛ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35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27649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Гимнастика</a:t>
            </a: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для ума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32440" y="6453336"/>
            <a:ext cx="576064" cy="404664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4255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lip_image004_0000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1166836"/>
            <a:ext cx="7922898" cy="5627515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30</a:t>
            </a:fld>
            <a:endParaRPr lang="ru-RU" sz="1400" i="1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Каучуконосы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8" name="Picture 2" descr="МООШИ с ПЛП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54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8452_102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7250" y="1428750"/>
            <a:ext cx="3143250" cy="4713288"/>
          </a:xfrm>
        </p:spPr>
      </p:pic>
      <p:pic>
        <p:nvPicPr>
          <p:cNvPr id="5" name="Рисунок 4" descr="180px-ceylon_rubb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1428750"/>
            <a:ext cx="2895600" cy="463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31</a:t>
            </a:fld>
            <a:endParaRPr lang="ru-RU" sz="1400" i="1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Сбор латекса из гевеи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9" name="Picture 2" descr="МООШИ с ПЛП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92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lip_image013_000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0325" y="1166836"/>
            <a:ext cx="6398059" cy="564654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32</a:t>
            </a:fld>
            <a:endParaRPr lang="ru-RU" sz="1400" i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44628" y="-27384"/>
            <a:ext cx="79358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Переработка каучука</a:t>
            </a:r>
          </a:p>
          <a:p>
            <a:r>
              <a:rPr lang="ru-RU" sz="2200" b="1" dirty="0" smtClean="0">
                <a:solidFill>
                  <a:srgbClr val="0070C0"/>
                </a:solidFill>
              </a:rPr>
              <a:t>(Восточный Камерун)</a:t>
            </a: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7" name="Picture 2" descr="МООШИ с ПЛ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56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868" y="3454896"/>
            <a:ext cx="5400652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В 1770 г британский химик </a:t>
            </a:r>
            <a:r>
              <a:rPr lang="ru-RU" b="1" dirty="0" smtClean="0"/>
              <a:t>Джозеф Пристли </a:t>
            </a:r>
            <a:r>
              <a:rPr lang="ru-RU" dirty="0" smtClean="0"/>
              <a:t>впервые нашел применение натуральному каучуку: он обнаружил, что каучук может стирать,</a:t>
            </a:r>
            <a:br>
              <a:rPr lang="ru-RU" dirty="0" smtClean="0"/>
            </a:br>
            <a:r>
              <a:rPr lang="ru-RU" dirty="0" smtClean="0"/>
              <a:t> то что написано графитовым карандашом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AIR7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071563"/>
            <a:ext cx="3695700" cy="4738687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33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209502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936" y="3382888"/>
            <a:ext cx="504056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В Англии британский химик и изобретатель </a:t>
            </a:r>
            <a:r>
              <a:rPr lang="ru-RU" b="1" dirty="0" smtClean="0"/>
              <a:t>Чарльз Макинтош </a:t>
            </a:r>
            <a:r>
              <a:rPr lang="ru-RU" dirty="0" smtClean="0"/>
              <a:t>предложил класть тонкий слой каучука между двумя слоями ткани и из этого материала шить водонепроницаемые плащи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219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4" y="908720"/>
            <a:ext cx="3967046" cy="5342855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34</a:t>
            </a:fld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4088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dirty="0" smtClean="0"/>
              <a:t>При температуре: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 0-10</a:t>
            </a:r>
            <a:r>
              <a:rPr lang="ru-RU" baseline="30000" dirty="0" smtClean="0"/>
              <a:t>0</a:t>
            </a:r>
            <a:r>
              <a:rPr lang="ru-RU" dirty="0" smtClean="0"/>
              <a:t>С – каучук хрупкий, непрозрачный, 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при 20</a:t>
            </a:r>
            <a:r>
              <a:rPr lang="ru-RU" baseline="30000" dirty="0" smtClean="0"/>
              <a:t>0</a:t>
            </a:r>
            <a:r>
              <a:rPr lang="ru-RU" dirty="0" smtClean="0"/>
              <a:t>С – мягкий, упругий полупрозрачный,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при 50</a:t>
            </a:r>
            <a:r>
              <a:rPr lang="ru-RU" baseline="30000" dirty="0" smtClean="0"/>
              <a:t>0</a:t>
            </a:r>
            <a:r>
              <a:rPr lang="ru-RU" dirty="0" smtClean="0"/>
              <a:t>С – липкий, </a:t>
            </a:r>
            <a:r>
              <a:rPr lang="ru-RU" sz="3600" dirty="0" smtClean="0"/>
              <a:t>тягучий</a:t>
            </a:r>
          </a:p>
          <a:p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35</a:t>
            </a:fld>
            <a:endParaRPr lang="ru-RU" sz="1400" i="1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Эластичность каучука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8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90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5040560" cy="4525962"/>
          </a:xfrm>
        </p:spPr>
        <p:txBody>
          <a:bodyPr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dirty="0" smtClean="0"/>
              <a:t>Галоши и сапоги хорошо служили в дождь, но стоило выглянуть и припечь солнцу, как они растягивались и начинали прилипать.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dirty="0" smtClean="0"/>
              <a:t>В мороз же такая обувь </a:t>
            </a:r>
            <a:r>
              <a:rPr lang="ru-RU" b="1" dirty="0" smtClean="0"/>
              <a:t>становилась хрупкой </a:t>
            </a:r>
            <a:r>
              <a:rPr lang="ru-RU" dirty="0" smtClean="0"/>
              <a:t>как стекло</a:t>
            </a:r>
            <a:endParaRPr lang="ru-RU" dirty="0"/>
          </a:p>
        </p:txBody>
      </p:sp>
      <p:pic>
        <p:nvPicPr>
          <p:cNvPr id="5" name="Рисунок 4" descr="swims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25"/>
          <a:stretch>
            <a:fillRect/>
          </a:stretch>
        </p:blipFill>
        <p:spPr bwMode="auto">
          <a:xfrm>
            <a:off x="5352925" y="1928813"/>
            <a:ext cx="3611563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36</a:t>
            </a:fld>
            <a:endParaRPr lang="ru-RU" sz="1400" i="1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Свойства каучука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9" name="Picture 2" descr="МООШИ с ПЛ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98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799" y="1554163"/>
            <a:ext cx="6643465" cy="108274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1834 г </a:t>
            </a:r>
            <a:r>
              <a:rPr lang="ru-RU" b="1" dirty="0"/>
              <a:t>Чарльз </a:t>
            </a:r>
            <a:r>
              <a:rPr lang="ru-RU" b="1" dirty="0" err="1" smtClean="0"/>
              <a:t>Гудьир</a:t>
            </a:r>
            <a:r>
              <a:rPr lang="ru-RU" b="1" dirty="0" smtClean="0"/>
              <a:t> </a:t>
            </a:r>
            <a:r>
              <a:rPr lang="ru-RU" dirty="0" smtClean="0"/>
              <a:t>открыл процесс вулканизации резины</a:t>
            </a:r>
          </a:p>
        </p:txBody>
      </p:sp>
      <p:pic>
        <p:nvPicPr>
          <p:cNvPr id="4" name="Рисунок 3" descr="goodyear_charle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257" y="2045021"/>
            <a:ext cx="238125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6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4279"/>
            <a:ext cx="5753324" cy="3705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37</a:t>
            </a:fld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244628" y="-27384"/>
            <a:ext cx="79358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Автомобильные шины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8" name="Picture 2" descr="МООШИ с ПЛП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38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ru-RU" dirty="0" smtClean="0"/>
              <a:t>Ластики из натурального каучука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Латексные подушки,</a:t>
            </a:r>
          </a:p>
          <a:p>
            <a:pPr>
              <a:spcBef>
                <a:spcPts val="1200"/>
              </a:spcBef>
              <a:buFont typeface="Wingdings 2" pitchFamily="18" charset="2"/>
              <a:buNone/>
            </a:pPr>
            <a:r>
              <a:rPr lang="ru-RU" dirty="0" smtClean="0"/>
              <a:t>    матрасы 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Обувь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Автопокрышки 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Щетки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Утягивающая одежда</a:t>
            </a:r>
          </a:p>
        </p:txBody>
      </p:sp>
      <p:pic>
        <p:nvPicPr>
          <p:cNvPr id="4" name="Рисунок 3" descr="koh1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3" t="13571" r="3394" b="21071"/>
          <a:stretch>
            <a:fillRect/>
          </a:stretch>
        </p:blipFill>
        <p:spPr bwMode="auto">
          <a:xfrm>
            <a:off x="6715125" y="1500188"/>
            <a:ext cx="2143125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ViKUNG_2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2071688"/>
            <a:ext cx="1323975" cy="176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43450_w640_h640_oval_nov_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857500"/>
            <a:ext cx="2147887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4_1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49985"/>
            <a:ext cx="125730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38</a:t>
            </a:fld>
            <a:endParaRPr lang="ru-RU" sz="1400" i="1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244628" y="-27384"/>
            <a:ext cx="79358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Применение каучука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3" name="Picture 2" descr="МООШИ с ПЛП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73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dirty="0" smtClean="0"/>
              <a:t>Млечный сок дерева гевеи…?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Мономер природного каучука…?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dirty="0" err="1" smtClean="0"/>
              <a:t>Реакция,в</a:t>
            </a:r>
            <a:r>
              <a:rPr lang="ru-RU" dirty="0" smtClean="0"/>
              <a:t> процессе которой из многих одинаковых молекул получают крупные, называется…?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Стереорегулярное строение молекулы натурального каучука придает ему свойство…?  </a:t>
            </a:r>
            <a:endParaRPr lang="ru-RU" dirty="0" smtClean="0"/>
          </a:p>
        </p:txBody>
      </p:sp>
      <p:pic>
        <p:nvPicPr>
          <p:cNvPr id="4" name="Рисунок 3" descr="koh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3" t="13571" r="3394" b="21071"/>
          <a:stretch>
            <a:fillRect/>
          </a:stretch>
        </p:blipFill>
        <p:spPr bwMode="auto">
          <a:xfrm>
            <a:off x="6715125" y="1500188"/>
            <a:ext cx="2143125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39</a:t>
            </a:fld>
            <a:endParaRPr lang="ru-RU" sz="1400" i="1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244628" y="-27384"/>
            <a:ext cx="79358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Закрепление изученного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3" name="Picture 2" descr="МООШИ с ПЛ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412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Ты мне, я тебе!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5400600" cy="1512168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b="1" dirty="0"/>
              <a:t>1. Вещества с различным строением, но одинаковой формулой? </a:t>
            </a:r>
            <a:endParaRPr lang="ru-RU" b="1" dirty="0" smtClean="0"/>
          </a:p>
        </p:txBody>
      </p:sp>
      <p:pic>
        <p:nvPicPr>
          <p:cNvPr id="4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820472" y="6453336"/>
            <a:ext cx="288032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4</a:t>
            </a:fld>
            <a:endParaRPr lang="ru-RU" sz="1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1484784"/>
            <a:ext cx="2024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изомеры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2780928"/>
            <a:ext cx="8755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СН</a:t>
            </a:r>
            <a:r>
              <a:rPr lang="ru-RU" sz="3600" b="1" baseline="-25000" dirty="0" smtClean="0">
                <a:solidFill>
                  <a:srgbClr val="FF0000"/>
                </a:solidFill>
              </a:rPr>
              <a:t>4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80112" y="3646765"/>
            <a:ext cx="16874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</a:rPr>
              <a:t>алкены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4798893"/>
            <a:ext cx="1403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метан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5877272"/>
            <a:ext cx="3635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галогенирование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107504" y="2848892"/>
            <a:ext cx="5400600" cy="578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r>
              <a:rPr lang="ru-RU" b="1" dirty="0" smtClean="0"/>
              <a:t>2. Форма молекулы метана? 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07504" y="3501008"/>
            <a:ext cx="54006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r>
              <a:rPr lang="ru-RU" b="1" dirty="0" smtClean="0"/>
              <a:t>3. Название углеводородов ряда этилена?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107504" y="4653136"/>
            <a:ext cx="54006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r>
              <a:rPr lang="ru-RU" b="1" dirty="0" smtClean="0"/>
              <a:t>4. Основная составная часть природного газа? </a:t>
            </a: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07504" y="5734997"/>
            <a:ext cx="5400600" cy="10783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r>
              <a:rPr lang="ru-RU" b="1" dirty="0" smtClean="0"/>
              <a:t>5. Реакция взаимодействия</a:t>
            </a:r>
            <a:br>
              <a:rPr lang="ru-RU" b="1" dirty="0" smtClean="0"/>
            </a:br>
            <a:r>
              <a:rPr lang="ru-RU" b="1" dirty="0" smtClean="0"/>
              <a:t>с галогенами?</a:t>
            </a:r>
          </a:p>
        </p:txBody>
      </p:sp>
    </p:spTree>
    <p:extLst>
      <p:ext uri="{BB962C8B-B14F-4D97-AF65-F5344CB8AC3E}">
        <p14:creationId xmlns:p14="http://schemas.microsoft.com/office/powerpoint/2010/main" val="316797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dirty="0" smtClean="0"/>
              <a:t>При повышенной температуре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dirty="0" smtClean="0"/>
              <a:t>     каучук становится</a:t>
            </a:r>
            <a:r>
              <a:rPr lang="ru-RU" dirty="0" smtClean="0"/>
              <a:t>… и …?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В результате процесса вулканизации природного каучука получается …?</a:t>
            </a:r>
            <a:endParaRPr lang="ru-RU" dirty="0" smtClean="0"/>
          </a:p>
        </p:txBody>
      </p:sp>
      <p:pic>
        <p:nvPicPr>
          <p:cNvPr id="4" name="Рисунок 3" descr="koh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3" t="13571" r="3394" b="21071"/>
          <a:stretch>
            <a:fillRect/>
          </a:stretch>
        </p:blipFill>
        <p:spPr bwMode="auto">
          <a:xfrm>
            <a:off x="6715125" y="1500188"/>
            <a:ext cx="2143125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40</a:t>
            </a:fld>
            <a:endParaRPr lang="ru-RU" sz="1400" i="1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244628" y="-27384"/>
            <a:ext cx="79358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Закрепление изученного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3" name="Picture 2" descr="МООШИ с ПЛ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61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/>
              <a:t>Уровень А:</a:t>
            </a:r>
            <a:endParaRPr lang="ru-RU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ru-RU" dirty="0" smtClean="0"/>
              <a:t>    Параграф 5;упр,2,3.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b="1" dirty="0"/>
              <a:t>Уровень </a:t>
            </a:r>
            <a:r>
              <a:rPr lang="ru-RU" b="1" dirty="0" smtClean="0"/>
              <a:t>Б:</a:t>
            </a:r>
            <a:endParaRPr lang="ru-RU" dirty="0"/>
          </a:p>
          <a:p>
            <a:pPr marL="0" indent="0">
              <a:spcBef>
                <a:spcPts val="1200"/>
              </a:spcBef>
              <a:buNone/>
            </a:pPr>
            <a:r>
              <a:rPr lang="ru-RU" dirty="0" smtClean="0"/>
              <a:t>    Параграф 5;упр,4,5.</a:t>
            </a:r>
            <a:endParaRPr lang="ru-RU" dirty="0"/>
          </a:p>
          <a:p>
            <a:pPr>
              <a:spcBef>
                <a:spcPts val="1200"/>
              </a:spcBef>
            </a:pPr>
            <a:r>
              <a:rPr lang="ru-RU" b="1" dirty="0"/>
              <a:t>Уровень </a:t>
            </a:r>
            <a:r>
              <a:rPr lang="ru-RU" b="1" dirty="0" smtClean="0"/>
              <a:t>В:</a:t>
            </a:r>
            <a:endParaRPr lang="ru-RU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Параграф 5;упр,6,7. Осуществить   превращение. Получить задание у учителя.</a:t>
            </a:r>
            <a:endParaRPr lang="ru-RU" dirty="0" smtClean="0"/>
          </a:p>
        </p:txBody>
      </p:sp>
      <p:pic>
        <p:nvPicPr>
          <p:cNvPr id="4" name="Рисунок 3" descr="koh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3" t="13571" r="3394" b="21071"/>
          <a:stretch>
            <a:fillRect/>
          </a:stretch>
        </p:blipFill>
        <p:spPr bwMode="auto">
          <a:xfrm>
            <a:off x="6715125" y="1500188"/>
            <a:ext cx="2143125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53336"/>
            <a:ext cx="497904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41</a:t>
            </a:fld>
            <a:endParaRPr lang="ru-RU" sz="1400" i="1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244628" y="-27384"/>
            <a:ext cx="79358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Домашнее задание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3" name="Picture 2" descr="МООШИ с ПЛ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81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CCA-3F12-4D3F-8EBC-17D8C94AD185}" type="slidenum">
              <a:rPr lang="ru-RU" smtClean="0"/>
              <a:t>42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867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Ты мне, я тебе!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6120680" cy="108012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b="1" dirty="0"/>
              <a:t>6. Тип гибридизации в молекуле этилена? </a:t>
            </a:r>
          </a:p>
        </p:txBody>
      </p:sp>
      <p:pic>
        <p:nvPicPr>
          <p:cNvPr id="4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820472" y="6453336"/>
            <a:ext cx="288032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5</a:t>
            </a:fld>
            <a:endParaRPr lang="ru-RU" sz="1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64696" y="1484784"/>
            <a:ext cx="772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sp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</a:t>
            </a:r>
            <a:endParaRPr lang="ru-RU" sz="3600" b="1" baseline="30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64696" y="2636912"/>
            <a:ext cx="20163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Бутлеров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64696" y="3573016"/>
            <a:ext cx="1042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120</a:t>
            </a:r>
            <a:r>
              <a:rPr lang="ru-RU" sz="3600" b="1" baseline="30000" dirty="0" smtClean="0">
                <a:solidFill>
                  <a:srgbClr val="FF0000"/>
                </a:solidFill>
              </a:rPr>
              <a:t>0</a:t>
            </a:r>
            <a:endParaRPr lang="ru-RU" sz="3600" b="1" baseline="300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64696" y="4582869"/>
            <a:ext cx="26020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структурная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64696" y="6023029"/>
            <a:ext cx="13010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</a:t>
            </a:r>
            <a:r>
              <a:rPr lang="ru-RU" sz="3600" b="1" baseline="-25000" dirty="0" smtClean="0">
                <a:solidFill>
                  <a:srgbClr val="FF0000"/>
                </a:solidFill>
              </a:rPr>
              <a:t>9</a:t>
            </a:r>
            <a:r>
              <a:rPr lang="ru-RU" sz="3600" b="1" dirty="0" smtClean="0">
                <a:solidFill>
                  <a:srgbClr val="FF0000"/>
                </a:solidFill>
              </a:rPr>
              <a:t>Н</a:t>
            </a:r>
            <a:r>
              <a:rPr lang="ru-RU" sz="3600" b="1" baseline="-25000" dirty="0" smtClean="0">
                <a:solidFill>
                  <a:srgbClr val="FF0000"/>
                </a:solidFill>
              </a:rPr>
              <a:t>20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90421" y="5302949"/>
            <a:ext cx="18780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радикал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07504" y="2348880"/>
            <a:ext cx="612068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r>
              <a:rPr lang="ru-RU" b="1" dirty="0" smtClean="0"/>
              <a:t>7. Автор теории химического строения органических веществ? 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107504" y="3501008"/>
            <a:ext cx="612068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r>
              <a:rPr lang="ru-RU" b="1" dirty="0" smtClean="0"/>
              <a:t>8. Чему равен валентный угол в молекуле этилена? </a:t>
            </a: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07504" y="4650524"/>
            <a:ext cx="6120680" cy="578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r>
              <a:rPr lang="ru-RU" b="1" dirty="0" smtClean="0"/>
              <a:t>9. Тип межклассовой  изомерии? 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107504" y="5374957"/>
            <a:ext cx="6120680" cy="574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r>
              <a:rPr lang="ru-RU" b="1" dirty="0" smtClean="0"/>
              <a:t>10. Что такое этил?</a:t>
            </a: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107504" y="6093296"/>
            <a:ext cx="612068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r>
              <a:rPr lang="ru-RU" b="1" dirty="0" smtClean="0"/>
              <a:t>11. </a:t>
            </a:r>
            <a:r>
              <a:rPr lang="ru-RU" b="1" dirty="0" err="1" smtClean="0"/>
              <a:t>Фрмула</a:t>
            </a:r>
            <a:r>
              <a:rPr lang="ru-RU" b="1" dirty="0" smtClean="0"/>
              <a:t> </a:t>
            </a:r>
            <a:r>
              <a:rPr lang="ru-RU" b="1" dirty="0" err="1" smtClean="0"/>
              <a:t>нонана</a:t>
            </a:r>
            <a:r>
              <a:rPr lang="ru-RU" b="1" dirty="0" smtClean="0"/>
              <a:t>?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8049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Ты мне, я тебе!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6120680" cy="1512168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ru-RU" b="1" dirty="0" smtClean="0"/>
              <a:t>12. Вещества </a:t>
            </a:r>
            <a:r>
              <a:rPr lang="ru-RU" b="1" dirty="0"/>
              <a:t>с одинаковым строением, но с разными формулами</a:t>
            </a:r>
            <a:r>
              <a:rPr lang="ru-RU" b="1" dirty="0" smtClean="0"/>
              <a:t>?</a:t>
            </a:r>
            <a:endParaRPr lang="ru-RU" b="1" dirty="0"/>
          </a:p>
        </p:txBody>
      </p:sp>
      <p:pic>
        <p:nvPicPr>
          <p:cNvPr id="4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820472" y="6453336"/>
            <a:ext cx="288032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6</a:t>
            </a:fld>
            <a:endParaRPr lang="ru-RU" sz="1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41237" y="1484784"/>
            <a:ext cx="20722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гомологи</a:t>
            </a:r>
            <a:endParaRPr lang="ru-RU" sz="3600" b="1" baseline="30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41237" y="2926685"/>
            <a:ext cx="10310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</a:t>
            </a:r>
            <a:r>
              <a:rPr lang="ru-RU" sz="3600" b="1" baseline="-25000" dirty="0" smtClean="0">
                <a:solidFill>
                  <a:srgbClr val="FF0000"/>
                </a:solidFill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</a:rPr>
              <a:t>Н</a:t>
            </a:r>
            <a:r>
              <a:rPr lang="ru-RU" sz="3600" b="1" baseline="-25000" dirty="0" smtClean="0">
                <a:solidFill>
                  <a:srgbClr val="FF0000"/>
                </a:solidFill>
              </a:rPr>
              <a:t>4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41237" y="3645024"/>
            <a:ext cx="22829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парафины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57282" y="4532927"/>
            <a:ext cx="27072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при-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соединение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66962" y="580526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6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07504" y="2961819"/>
            <a:ext cx="6120680" cy="683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ru-RU" b="1" dirty="0" smtClean="0"/>
              <a:t>13. Форма молекулы этилена? </a:t>
            </a:r>
            <a:endParaRPr lang="ru-RU" b="1" dirty="0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107504" y="3717032"/>
            <a:ext cx="6120680" cy="574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ru-RU" b="1" dirty="0" smtClean="0"/>
              <a:t>14. Древнее название </a:t>
            </a:r>
            <a:r>
              <a:rPr lang="ru-RU" b="1" dirty="0" err="1" smtClean="0"/>
              <a:t>алканов</a:t>
            </a:r>
            <a:endParaRPr lang="ru-RU" b="1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07504" y="4582869"/>
            <a:ext cx="6120680" cy="10783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ru-RU" b="1" dirty="0" smtClean="0"/>
              <a:t>15. Реакции, характерные для непредельных углеводородов? </a:t>
            </a:r>
            <a:endParaRPr lang="ru-RU" b="1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107504" y="5661249"/>
            <a:ext cx="612068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ru-RU" b="1" dirty="0" smtClean="0"/>
              <a:t>16. Число атомов углерода в молекуле </a:t>
            </a:r>
            <a:r>
              <a:rPr lang="ru-RU" b="1" dirty="0" err="1" smtClean="0"/>
              <a:t>гексана</a:t>
            </a:r>
            <a:r>
              <a:rPr lang="ru-RU" b="1" dirty="0" smtClean="0"/>
              <a:t>?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5888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4628" y="-27384"/>
            <a:ext cx="793588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Ты мне, я тебе!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6120680" cy="1080120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ru-RU" b="1" dirty="0" smtClean="0"/>
              <a:t>17. </a:t>
            </a:r>
            <a:r>
              <a:rPr lang="ru-RU" b="1" dirty="0"/>
              <a:t>Тип гибридизации в молекуле </a:t>
            </a:r>
            <a:r>
              <a:rPr lang="ru-RU" b="1" dirty="0" smtClean="0"/>
              <a:t>этана</a:t>
            </a:r>
            <a:endParaRPr lang="ru-RU" b="1" dirty="0"/>
          </a:p>
        </p:txBody>
      </p:sp>
      <p:pic>
        <p:nvPicPr>
          <p:cNvPr id="4" name="Picture 2" descr="МООШИ с ПЛ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820472" y="6453336"/>
            <a:ext cx="288032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7</a:t>
            </a:fld>
            <a:endParaRPr lang="ru-RU" sz="1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64696" y="1484784"/>
            <a:ext cx="7729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sp</a:t>
            </a:r>
            <a:r>
              <a:rPr lang="en-US" sz="3600" b="1" baseline="30000" dirty="0">
                <a:solidFill>
                  <a:srgbClr val="FF0000"/>
                </a:solidFill>
              </a:rPr>
              <a:t>3</a:t>
            </a:r>
            <a:endParaRPr lang="ru-RU" sz="3600" b="1" baseline="30000" dirty="0">
              <a:solidFill>
                <a:srgbClr val="FF0000"/>
              </a:solidFill>
            </a:endParaRPr>
          </a:p>
          <a:p>
            <a:endParaRPr lang="ru-RU" sz="3600" b="1" baseline="30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64696" y="2636912"/>
            <a:ext cx="26885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109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3600" b="1" dirty="0" smtClean="0">
                <a:solidFill>
                  <a:srgbClr val="FF0000"/>
                </a:solidFill>
              </a:rPr>
              <a:t> 29 </a:t>
            </a:r>
            <a:r>
              <a:rPr lang="ru-RU" sz="3600" b="1" dirty="0" smtClean="0">
                <a:solidFill>
                  <a:srgbClr val="FF0000"/>
                </a:solidFill>
              </a:rPr>
              <a:t>мин.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64696" y="3573016"/>
            <a:ext cx="11865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</a:t>
            </a:r>
            <a:r>
              <a:rPr lang="ru-RU" sz="3600" b="1" baseline="-25000" dirty="0" smtClean="0">
                <a:solidFill>
                  <a:srgbClr val="FF0000"/>
                </a:solidFill>
              </a:rPr>
              <a:t>8</a:t>
            </a:r>
            <a:r>
              <a:rPr lang="ru-RU" sz="3600" b="1" dirty="0" smtClean="0">
                <a:solidFill>
                  <a:srgbClr val="FF0000"/>
                </a:solidFill>
              </a:rPr>
              <a:t>Н</a:t>
            </a:r>
            <a:r>
              <a:rPr lang="ru-RU" sz="3600" b="1" baseline="-25000" dirty="0" smtClean="0">
                <a:solidFill>
                  <a:srgbClr val="FF0000"/>
                </a:solidFill>
              </a:rPr>
              <a:t>18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80742" y="4366845"/>
            <a:ext cx="18780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радикал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90421" y="551897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4</a:t>
            </a:r>
            <a:endParaRPr lang="ru-RU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07504" y="2420888"/>
            <a:ext cx="612068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ru-RU" b="1" dirty="0" smtClean="0"/>
              <a:t>18. Чему равен валентный угол</a:t>
            </a:r>
            <a:br>
              <a:rPr lang="ru-RU" b="1" dirty="0" smtClean="0"/>
            </a:br>
            <a:r>
              <a:rPr lang="ru-RU" b="1" dirty="0" smtClean="0"/>
              <a:t>в молекуле метана?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107504" y="3573016"/>
            <a:ext cx="6120680" cy="646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ru-RU" b="1" dirty="0" smtClean="0"/>
              <a:t>19.Формула октана?</a:t>
            </a:r>
            <a:endParaRPr lang="ru-RU" b="1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07504" y="4435371"/>
            <a:ext cx="6120680" cy="7218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ru-RU" b="1" dirty="0" smtClean="0"/>
              <a:t>20. Что такое бутил? </a:t>
            </a:r>
            <a:endParaRPr lang="ru-RU" b="1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107504" y="5230071"/>
            <a:ext cx="6120680" cy="151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ru-RU" b="1" dirty="0" smtClean="0"/>
              <a:t>21. Какова валентность атома углерода в органических веществах?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3553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C:\Documents and Settings\ALL\Мои документы\Мои рисунки\этан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199" y="2178050"/>
            <a:ext cx="6918983" cy="3915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820472" y="6453336"/>
            <a:ext cx="288032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8</a:t>
            </a:fld>
            <a:endParaRPr lang="ru-RU" sz="1400" i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244628" y="188640"/>
            <a:ext cx="7899372" cy="100811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Узнай вещество!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8" name="Picture 2" descr="МООШИ с ПЛ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707904" y="1670217"/>
            <a:ext cx="24187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ЭТАН</a:t>
            </a:r>
            <a:endParaRPr lang="ru-RU" sz="6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88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479925" y="3048000"/>
            <a:ext cx="2149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sz="4400">
              <a:solidFill>
                <a:schemeClr val="tx2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sz="4400">
              <a:solidFill>
                <a:schemeClr val="tx2"/>
              </a:solidFill>
            </a:endParaRPr>
          </a:p>
        </p:txBody>
      </p:sp>
      <p:pic>
        <p:nvPicPr>
          <p:cNvPr id="10248" name="Picture 8" descr="C:\Documents and Settings\ALL\Мои документы\Мои рисунки\анимация,рис\anim4_3_1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76" y="2057400"/>
            <a:ext cx="3155198" cy="252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 descr="C:\Documents and Settings\ALL\Мои документы\Мои рисунки\метан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91" y="1530824"/>
            <a:ext cx="3483033" cy="369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820472" y="6453336"/>
            <a:ext cx="288032" cy="365125"/>
          </a:xfrm>
        </p:spPr>
        <p:txBody>
          <a:bodyPr/>
          <a:lstStyle/>
          <a:p>
            <a:fld id="{7B1FECCA-3F12-4D3F-8EBC-17D8C94AD185}" type="slidenum">
              <a:rPr lang="ru-RU" sz="1400" i="1" smtClean="0"/>
              <a:t>9</a:t>
            </a:fld>
            <a:endParaRPr lang="ru-RU" sz="1400" i="1" dirty="0"/>
          </a:p>
        </p:txBody>
      </p:sp>
      <p:pic>
        <p:nvPicPr>
          <p:cNvPr id="13" name="Picture 2" descr="МООШИ с ПЛП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" y="-14265"/>
            <a:ext cx="1238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1244628" y="188640"/>
            <a:ext cx="7899372" cy="100811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70C0"/>
                </a:solidFill>
              </a:rPr>
              <a:t>Узнай вещество!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02918" y="5423158"/>
            <a:ext cx="28517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МЕТАН</a:t>
            </a:r>
            <a:endParaRPr lang="ru-RU" sz="6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2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1033</Words>
  <Application>Microsoft Office PowerPoint</Application>
  <PresentationFormat>Экран (4:3)</PresentationFormat>
  <Paragraphs>220</Paragraphs>
  <Slides>42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Презентация PowerPoint</vt:lpstr>
      <vt:lpstr>1. Обобщить знания об алканах, алкенах и алкинах. 2. Ознакомиться с новым классом углеводородов – алкадиенами. 2. Изучить их:    - номенклатуру;    - химические свойства;    - применение.</vt:lpstr>
      <vt:lpstr>Презентация PowerPoint</vt:lpstr>
      <vt:lpstr>Ты мне, я тебе!</vt:lpstr>
      <vt:lpstr>Ты мне, я тебе!</vt:lpstr>
      <vt:lpstr>Ты мне, я тебе!</vt:lpstr>
      <vt:lpstr>Ты мне, я тебе!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Черный ящик</vt:lpstr>
      <vt:lpstr>Черный ящик (вторая часть)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Алкадиены –  непредельные органические вещества, имеющие две двойные связи и общую формулу СnH2n-2                 CН2 = CН – CН2 – CН = CН2  пентадиен 1,4  </vt:lpstr>
      <vt:lpstr>Номенклатура алкадиенов</vt:lpstr>
      <vt:lpstr>Строение</vt:lpstr>
      <vt:lpstr>Химические свойства</vt:lpstr>
      <vt:lpstr>История открытия и применение</vt:lpstr>
      <vt:lpstr>Участники первой экспедиции Колумба видели у индейцев мячи, которые скакали как живые </vt:lpstr>
      <vt:lpstr>Гевея бразильская</vt:lpstr>
      <vt:lpstr>Каучуконосы</vt:lpstr>
      <vt:lpstr>Сбор латекса из гевеи</vt:lpstr>
      <vt:lpstr>Презентация PowerPoint</vt:lpstr>
      <vt:lpstr>В 1770 г британский химик Джозеф Пристли впервые нашел применение натуральному каучуку: он обнаружил, что каучук может стирать,  то что написано графитовым карандашом  </vt:lpstr>
      <vt:lpstr>В Англии британский химик и изобретатель Чарльз Макинтош предложил класть тонкий слой каучука между двумя слоями ткани и из этого материала шить водонепроницаемые плащи </vt:lpstr>
      <vt:lpstr>Эластичность каучука</vt:lpstr>
      <vt:lpstr>Свойства каучука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28</cp:revision>
  <dcterms:created xsi:type="dcterms:W3CDTF">2012-10-17T16:20:13Z</dcterms:created>
  <dcterms:modified xsi:type="dcterms:W3CDTF">2012-10-21T14:44:40Z</dcterms:modified>
</cp:coreProperties>
</file>